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5" r:id="rId22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0" Type="http://schemas.openxmlformats.org/officeDocument/2006/relationships/slide" Target="slides/slide10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1" name="Shape 10381"/>
        <p:cNvGrpSpPr/>
        <p:nvPr/>
      </p:nvGrpSpPr>
      <p:grpSpPr>
        <a:xfrm>
          <a:off x="0" y="0"/>
          <a:ext cx="0" cy="0"/>
          <a:chOff x="0" y="0"/>
          <a:chExt cx="0" cy="0"/>
        </a:xfrm>
      </p:grpSpPr>
      <p:sp>
        <p:nvSpPr>
          <p:cNvPr id="10382" name="Google Shape;10382;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83" name="Google Shape;10383;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84" name="Google Shape;10384;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100.xml"/></Relationships>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5" name="Shape 10385"/>
        <p:cNvGrpSpPr/>
        <p:nvPr/>
      </p:nvGrpSpPr>
      <p:grpSpPr>
        <a:xfrm>
          <a:off x="0" y="0"/>
          <a:ext cx="0" cy="0"/>
          <a:chOff x="0" y="0"/>
          <a:chExt cx="0" cy="0"/>
        </a:xfrm>
      </p:grpSpPr>
      <p:sp>
        <p:nvSpPr>
          <p:cNvPr id="10386" name="Google Shape;10386;p153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4000"/>
              <a:t>Research Collaboratories</a:t>
            </a:r>
            <a:br>
              <a:rPr b="1" lang="en-US" sz="4000"/>
            </a:br>
            <a:endParaRPr b="1" sz="4000"/>
          </a:p>
        </p:txBody>
      </p:sp>
      <p:cxnSp>
        <p:nvCxnSpPr>
          <p:cNvPr id="10387" name="Google Shape;10387;p1530"/>
          <p:cNvCxnSpPr/>
          <p:nvPr/>
        </p:nvCxnSpPr>
        <p:spPr>
          <a:xfrm>
            <a:off x="5105400" y="2362200"/>
            <a:ext cx="762000" cy="1371600"/>
          </a:xfrm>
          <a:prstGeom prst="straightConnector1">
            <a:avLst/>
          </a:prstGeom>
          <a:noFill/>
          <a:ln cap="flat" cmpd="sng" w="9525">
            <a:solidFill>
              <a:schemeClr val="dk1"/>
            </a:solidFill>
            <a:prstDash val="solid"/>
            <a:round/>
            <a:headEnd len="med" w="med" type="none"/>
            <a:tailEnd len="med" w="med" type="none"/>
          </a:ln>
        </p:spPr>
      </p:cxnSp>
      <p:cxnSp>
        <p:nvCxnSpPr>
          <p:cNvPr id="10388" name="Google Shape;10388;p1530"/>
          <p:cNvCxnSpPr/>
          <p:nvPr/>
        </p:nvCxnSpPr>
        <p:spPr>
          <a:xfrm flipH="1">
            <a:off x="5486400" y="3733800"/>
            <a:ext cx="381000" cy="914400"/>
          </a:xfrm>
          <a:prstGeom prst="straightConnector1">
            <a:avLst/>
          </a:prstGeom>
          <a:noFill/>
          <a:ln cap="flat" cmpd="sng" w="9525">
            <a:solidFill>
              <a:schemeClr val="dk1"/>
            </a:solidFill>
            <a:prstDash val="solid"/>
            <a:round/>
            <a:headEnd len="med" w="med" type="none"/>
            <a:tailEnd len="med" w="med" type="none"/>
          </a:ln>
        </p:spPr>
      </p:cxnSp>
      <p:sp>
        <p:nvSpPr>
          <p:cNvPr id="10389" name="Google Shape;10389;p1530"/>
          <p:cNvSpPr txBox="1"/>
          <p:nvPr/>
        </p:nvSpPr>
        <p:spPr>
          <a:xfrm>
            <a:off x="381000" y="2286000"/>
            <a:ext cx="3040063"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National Team</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Coordinating Center</a:t>
            </a:r>
            <a:endParaRPr/>
          </a:p>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National Collaborative </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Research Network</a:t>
            </a:r>
            <a:endParaRPr/>
          </a:p>
        </p:txBody>
      </p:sp>
      <p:sp>
        <p:nvSpPr>
          <p:cNvPr id="10390" name="Google Shape;10390;p1530"/>
          <p:cNvSpPr txBox="1"/>
          <p:nvPr/>
        </p:nvSpPr>
        <p:spPr>
          <a:xfrm>
            <a:off x="3733800" y="2362200"/>
            <a:ext cx="1600200" cy="915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All Study Material provided</a:t>
            </a:r>
            <a:endParaRPr/>
          </a:p>
        </p:txBody>
      </p:sp>
      <p:sp>
        <p:nvSpPr>
          <p:cNvPr id="10391" name="Google Shape;10391;p1530"/>
          <p:cNvSpPr txBox="1"/>
          <p:nvPr/>
        </p:nvSpPr>
        <p:spPr>
          <a:xfrm>
            <a:off x="3429000" y="3657600"/>
            <a:ext cx="2362200" cy="28305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Supportive </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Collaborative Engagement between PI, Site PIs and IRB members at each site</a:t>
            </a:r>
            <a:endParaRPr/>
          </a:p>
        </p:txBody>
      </p:sp>
      <p:sp>
        <p:nvSpPr>
          <p:cNvPr id="10392" name="Google Shape;10392;p1530"/>
          <p:cNvSpPr txBox="1"/>
          <p:nvPr/>
        </p:nvSpPr>
        <p:spPr>
          <a:xfrm>
            <a:off x="5867400" y="1981200"/>
            <a:ext cx="2895600" cy="2441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1-150 Sites &amp; </a:t>
            </a:r>
            <a:endParaRPr/>
          </a:p>
          <a:p>
            <a:pPr indent="0" lvl="0" marL="0" marR="0" rtl="0" algn="l">
              <a:lnSpc>
                <a:spcPct val="100000"/>
              </a:lnSpc>
              <a:spcBef>
                <a:spcPts val="140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Each Site Co-PI responsible for obtaining  IRB approval</a:t>
            </a:r>
            <a:endParaRPr/>
          </a:p>
        </p:txBody>
      </p:sp>
      <p:cxnSp>
        <p:nvCxnSpPr>
          <p:cNvPr id="10393" name="Google Shape;10393;p1530"/>
          <p:cNvCxnSpPr/>
          <p:nvPr/>
        </p:nvCxnSpPr>
        <p:spPr>
          <a:xfrm>
            <a:off x="7010400" y="4419600"/>
            <a:ext cx="0" cy="685800"/>
          </a:xfrm>
          <a:prstGeom prst="straightConnector1">
            <a:avLst/>
          </a:prstGeom>
          <a:noFill/>
          <a:ln cap="flat" cmpd="sng" w="9525">
            <a:solidFill>
              <a:schemeClr val="dk1"/>
            </a:solidFill>
            <a:prstDash val="solid"/>
            <a:round/>
            <a:headEnd len="med" w="med" type="none"/>
            <a:tailEnd len="med" w="med" type="triangle"/>
          </a:ln>
        </p:spPr>
      </p:cxnSp>
      <p:sp>
        <p:nvSpPr>
          <p:cNvPr id="10394" name="Google Shape;10394;p1530"/>
          <p:cNvSpPr txBox="1"/>
          <p:nvPr/>
        </p:nvSpPr>
        <p:spPr>
          <a:xfrm>
            <a:off x="6019800" y="5105400"/>
            <a:ext cx="3352800" cy="854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IRB approval Deadline</a:t>
            </a:r>
            <a:endParaRPr/>
          </a:p>
          <a:p>
            <a:pPr indent="0" lvl="0" marL="0" marR="0" rtl="0" algn="l">
              <a:lnSpc>
                <a:spcPct val="100000"/>
              </a:lnSpc>
              <a:spcBef>
                <a:spcPts val="10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 = In or Out of  the Study</a:t>
            </a:r>
            <a:endParaRPr/>
          </a:p>
        </p:txBody>
      </p:sp>
      <p:cxnSp>
        <p:nvCxnSpPr>
          <p:cNvPr id="10395" name="Google Shape;10395;p1530"/>
          <p:cNvCxnSpPr/>
          <p:nvPr/>
        </p:nvCxnSpPr>
        <p:spPr>
          <a:xfrm>
            <a:off x="3124200" y="2819400"/>
            <a:ext cx="457200" cy="762000"/>
          </a:xfrm>
          <a:prstGeom prst="straightConnector1">
            <a:avLst/>
          </a:prstGeom>
          <a:noFill/>
          <a:ln cap="flat" cmpd="sng" w="9525">
            <a:solidFill>
              <a:schemeClr val="dk1"/>
            </a:solidFill>
            <a:prstDash val="solid"/>
            <a:round/>
            <a:headEnd len="med" w="med" type="none"/>
            <a:tailEnd len="med" w="med" type="none"/>
          </a:ln>
        </p:spPr>
      </p:cxnSp>
      <p:cxnSp>
        <p:nvCxnSpPr>
          <p:cNvPr id="10396" name="Google Shape;10396;p1530"/>
          <p:cNvCxnSpPr/>
          <p:nvPr/>
        </p:nvCxnSpPr>
        <p:spPr>
          <a:xfrm flipH="1" rot="10800000">
            <a:off x="3124200" y="3581400"/>
            <a:ext cx="457200" cy="533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